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3"/>
  </p:notesMasterIdLst>
  <p:sldIdLst>
    <p:sldId id="257" r:id="rId2"/>
    <p:sldId id="478" r:id="rId3"/>
    <p:sldId id="308" r:id="rId4"/>
    <p:sldId id="298" r:id="rId5"/>
    <p:sldId id="436" r:id="rId6"/>
    <p:sldId id="437" r:id="rId7"/>
    <p:sldId id="483" r:id="rId8"/>
    <p:sldId id="440" r:id="rId9"/>
    <p:sldId id="441" r:id="rId10"/>
    <p:sldId id="443" r:id="rId11"/>
    <p:sldId id="299" r:id="rId12"/>
    <p:sldId id="447" r:id="rId13"/>
    <p:sldId id="448" r:id="rId14"/>
    <p:sldId id="445" r:id="rId15"/>
    <p:sldId id="446" r:id="rId16"/>
    <p:sldId id="450" r:id="rId17"/>
    <p:sldId id="438" r:id="rId18"/>
    <p:sldId id="492" r:id="rId19"/>
    <p:sldId id="493" r:id="rId20"/>
    <p:sldId id="494" r:id="rId21"/>
    <p:sldId id="495" r:id="rId22"/>
    <p:sldId id="496" r:id="rId23"/>
    <p:sldId id="497" r:id="rId24"/>
    <p:sldId id="439" r:id="rId25"/>
    <p:sldId id="451" r:id="rId26"/>
    <p:sldId id="400" r:id="rId27"/>
    <p:sldId id="452" r:id="rId28"/>
    <p:sldId id="453" r:id="rId29"/>
    <p:sldId id="455" r:id="rId30"/>
    <p:sldId id="459" r:id="rId31"/>
    <p:sldId id="402" r:id="rId32"/>
    <p:sldId id="480" r:id="rId33"/>
    <p:sldId id="479" r:id="rId34"/>
    <p:sldId id="456" r:id="rId35"/>
    <p:sldId id="429" r:id="rId36"/>
    <p:sldId id="430" r:id="rId37"/>
    <p:sldId id="431" r:id="rId38"/>
    <p:sldId id="403" r:id="rId39"/>
    <p:sldId id="416" r:id="rId40"/>
    <p:sldId id="415" r:id="rId41"/>
    <p:sldId id="420" r:id="rId42"/>
    <p:sldId id="421" r:id="rId43"/>
    <p:sldId id="422" r:id="rId44"/>
    <p:sldId id="423" r:id="rId45"/>
    <p:sldId id="424" r:id="rId46"/>
    <p:sldId id="469" r:id="rId47"/>
    <p:sldId id="464" r:id="rId48"/>
    <p:sldId id="489" r:id="rId49"/>
    <p:sldId id="490" r:id="rId50"/>
    <p:sldId id="465" r:id="rId51"/>
    <p:sldId id="468" r:id="rId52"/>
    <p:sldId id="760" r:id="rId53"/>
    <p:sldId id="794" r:id="rId54"/>
    <p:sldId id="770" r:id="rId55"/>
    <p:sldId id="795" r:id="rId56"/>
    <p:sldId id="491" r:id="rId57"/>
    <p:sldId id="488" r:id="rId58"/>
    <p:sldId id="458" r:id="rId59"/>
    <p:sldId id="457" r:id="rId60"/>
    <p:sldId id="481" r:id="rId61"/>
    <p:sldId id="48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820"/>
  </p:normalViewPr>
  <p:slideViewPr>
    <p:cSldViewPr snapToGrid="0">
      <p:cViewPr varScale="1">
        <p:scale>
          <a:sx n="109" d="100"/>
          <a:sy n="109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7BF82-D810-EC47-B2A0-B83C3B02E68B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D8986-44D6-D14C-BF1C-065AC2B06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38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7D363F4-AFB4-4666-B181-6ABB7638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5734EB-D06B-4794-9C0B-3CA60BFA27EA}" type="slidenum">
              <a:rPr kumimoji="0" lang="en-GB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C7FC18-B57B-495C-A9F0-E0D19CB7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5DCEC76-4B29-4493-B2CF-E1CC273C2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CAE4-5446-23CE-615A-20B1E898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A3BF8-5E7E-A3D1-C541-8B9CED6FF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889FF-CA28-68AC-6663-AA759178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5FBC-2E14-3422-8606-DECFEFAD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57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A18D-143D-09A1-7614-94A96239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F2F89-FDF4-D92C-2970-17873E850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E7140-FC4A-7A44-DA85-FA3DECF2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C1AF-721B-FD64-E286-8B6D18BF7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5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D36D3-CCA7-07FA-3DC7-CEB41AC8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AB95-AEA8-1540-7CDD-19F12D13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38A4-C126-9918-81A5-BD8A88683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A802-535A-B2E7-458C-8803362F2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4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Stop when you minimize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11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D748-98AD-703D-2D18-E8FD537E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DBF7-4448-7A00-6F12-95EE5D0ED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AD369-CE0A-F2AE-C7CE-841EC18F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616A3-7927-9654-E4C8-1BEAF87E7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69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DACDE-F334-60BA-DFC2-67ACCC6FC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EE0E4-13ED-B4A9-309A-93EEC9396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DB001-EC17-B293-DF86-E68F01F3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378D-494D-29AF-F3A3-5F02D80B0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697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989A-B265-003A-9148-EEE34907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7240A-544C-CF05-FB98-C6111BF0B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FE15F-E089-4861-36B0-73924613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8C85E-996A-B702-F02E-28DF38791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57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50BD-A61D-5B85-D07C-2D0DE988E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3CE57-53F3-52B1-1B52-8AE084AF8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0FD3D-DE71-BE87-AE72-2C1420C91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CF6A4-1088-EEE1-D085-736C3D78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9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08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single-cell </a:t>
            </a:r>
            <a:r>
              <a:rPr lang="en-GB" dirty="0" err="1"/>
              <a:t>rna</a:t>
            </a:r>
            <a:r>
              <a:rPr lang="en-GB" dirty="0"/>
              <a:t> </a:t>
            </a:r>
            <a:r>
              <a:rPr lang="en-GB" dirty="0" err="1"/>
              <a:t>seq</a:t>
            </a:r>
            <a:r>
              <a:rPr lang="en-GB" dirty="0"/>
              <a:t> </a:t>
            </a:r>
            <a:r>
              <a:rPr lang="en-GB" dirty="0" err="1"/>
              <a:t>tsne</a:t>
            </a:r>
            <a:r>
              <a:rPr lang="en-GB" dirty="0"/>
              <a:t> xx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bulk </a:t>
            </a:r>
            <a:r>
              <a:rPr lang="en-GB" dirty="0" err="1"/>
              <a:t>seq</a:t>
            </a:r>
            <a:r>
              <a:rPr lang="en-GB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9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88E6-5A67-C210-E1A2-1D54FB972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8466EA-10F1-FD04-8E96-4E7B144C7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4531A-DA15-79C0-C9F6-755144BF1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achieve word embedding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16702-D950-D2C3-ACF7-956D05F5EF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2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26E7-1F4C-1326-B9CF-444BF9F57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2984BB-391D-F363-7F15-805E596926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F0FFF-BF11-532A-C301-2248B0A5F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73298-735B-D83C-68EE-53783A1B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221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ED830-F663-CCBB-A5A8-A872B65F9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86CE6-CB68-1EA1-821A-62A9EDF39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93E54-894C-EB38-A50B-53FB3C49E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8F8B9-5106-8C04-749E-678526F2E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658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1136F-F513-1755-E902-94326687A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58887-4B84-DA28-8FD0-19E9D1D0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9BC30-173B-1973-D8ED-A1367D648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7CA12-C13C-EE46-9FF3-EB96506218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489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4FAAD-E646-72C4-DB28-1D0C0F74D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46B9F8-6033-AA10-DEA6-5747C0DAE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469BAA-3696-58EB-4A88-F44D30196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C2E33-84C9-236A-5BF2-87B33BF0C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73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3E98-C4EC-950F-D860-7CA34C78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3BBC7-B288-4AE2-A1A3-0B46BFFDF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67F07-4CC9-B62B-FF1D-497B98D38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autoencoder slide on how to achieve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2E37-A0EF-B6F9-C777-523C0E229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3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5625AB8A-B804-4C05-BD28-FB95C54E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1"/>
            <a:ext cx="12187767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517D6D-681A-4295-9A0D-8CED85D1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4"/>
            <a:ext cx="12187767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12234" y="2016125"/>
            <a:ext cx="11165417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12234" y="2774950"/>
            <a:ext cx="11165417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E20DC7D-5229-49FD-AE0A-6709536DD9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483851" y="6448425"/>
            <a:ext cx="1200149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7AC216-041A-44A4-B5AB-80C1521BAB1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6655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73F3B9-EB4B-48B0-A499-3A6BEF8D46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0A4F9-908B-416C-9D26-7A92CE4F3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516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7884" y="398463"/>
            <a:ext cx="2791883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2233" y="398463"/>
            <a:ext cx="8172451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F798D2-1C06-4475-BA0D-CA6FB90A27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54144-9285-4E94-97F5-BA7785277F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4846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EA17AB-B8D2-4FBB-8F3A-3C36E1D9E0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D10C6-676A-42AD-AF0A-D202E481C7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8261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EBCDE6-F095-448E-A91C-5229FB1878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A6FEA-E865-43B0-9CBB-C1502FF683E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2460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233" y="1708150"/>
            <a:ext cx="5480051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485" y="1708150"/>
            <a:ext cx="5482167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8F397C-52FB-4AEF-A4BD-A1B4D8834B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5023D-4CAB-4A05-9EE6-2A94DFF1D14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5561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9B699-388C-4529-9C82-930F4C829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DC1E3-72DD-4285-A87B-2DFA9C60E3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64295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D588D0-AD0E-4314-A631-95E18A584F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2CD49-8928-488B-B09F-6730EA983B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4376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5B7FC8-0946-454B-B375-D7BE6401A6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6430D-5D7F-4DC0-A9CE-56B173CE581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376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1A47D0-EF0C-45FF-A0CB-86F80988F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12A3-5F43-48B3-9919-6C69ADA7D71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9532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39648E4-5F4D-41DA-86F5-AE988A7C12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9EC82-3A38-42F8-B20F-C4BA196B442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7794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B15AB-FD17-404F-A74B-EB6D08463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2234" y="398463"/>
            <a:ext cx="11167533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5F34970-0ED4-41B5-B528-16141A758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2234" y="1708150"/>
            <a:ext cx="11165417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DE82EC-9569-4E10-B1A0-0F2A2411A1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83851" y="6451600"/>
            <a:ext cx="1200149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F5641A-EC8F-47E8-B385-FEB744445A4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42822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or.tensorflow.or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I3Ei69I40s&amp;ab_channel=bitLectur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2e3Ls9H_fc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2e3Ls9H_fc?start=21&amp;feature=oembed" TargetMode="External"/><Relationship Id="rId4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I3Ei69I40s?start=5&amp;feature=oembed" TargetMode="Externa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691/making-sense-of-principal-component-analysis-eigenvectors-eigenvalues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" TargetMode="External"/><Relationship Id="rId2" Type="http://schemas.openxmlformats.org/officeDocument/2006/relationships/hyperlink" Target="https://github.com/neelsoumya/public_teaching_unsupervised_learn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ambiotraining.github.io/ml-unsupervised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B13D353B-4EE6-45FB-850E-FA83841DB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6" y="5548314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b="1" dirty="0">
                <a:solidFill>
                  <a:srgbClr val="FFFFFF"/>
                </a:solidFill>
              </a:rPr>
              <a:t>Soumya Banerjee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2E26C-2CD4-4D79-A68B-CFC9AC7A1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Applied Unsupervised Machine Learning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B8F6614-6E95-9F58-4713-C6F0674C4A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456656" cy="24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3E72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427959-6F07-722A-30C1-B17F9885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44624"/>
            <a:ext cx="72008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6DE9-2593-E729-C478-5149DB91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F87535D-D0D2-101D-69E1-9F1F04FB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254251"/>
            <a:ext cx="7772400" cy="2152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43E23-8DA6-001A-E820-BC929B948AC4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16619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C815-70E3-4CFE-F07B-CF17F1AD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DD8-7572-1024-03EB-DCCBB6A9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29BCDF13-64C8-4219-B2B2-61C66BEF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1916832"/>
            <a:ext cx="7772400" cy="3263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2DDDB-D5B6-7383-8D66-F308B07C74E8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28560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2A28-23FF-45B3-DE40-60125AAC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F337-132D-FCBF-90EF-5BE4554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CDC3D90D-213D-CA79-5951-EE7C357D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988840"/>
            <a:ext cx="7772400" cy="3047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343F6-E36A-DEE2-21B0-31063ABA57E9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2666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C898-5FC6-5037-F86E-EDCA3C0B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8F25-139A-E5F7-7D77-0CA01CF9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4EF13522-78B9-B675-6726-F9885CB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2251207"/>
            <a:ext cx="7772400" cy="2355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239D7-4DC5-9DF4-52ED-118CC0525893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4093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804B-582E-F981-0312-D5516F4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5E3-9F57-C7E0-FF22-EB9F14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graph of a graph and 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2DEA4A39-54DC-56E6-89D4-04EB9583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556793"/>
            <a:ext cx="7772400" cy="431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43958-7892-6338-C5CD-9B5BCA9F2CE6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84101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5543-5BC6-BDB3-FDEA-D9DA4FB9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34F9-7435-7995-6675-BFD07C7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 plots (PRACTICAL)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C0DC5C-9F80-269C-BB5D-A3EFE53E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484784"/>
            <a:ext cx="8135435" cy="460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B3A64-4C16-3F02-E2CE-DC55871ADE0A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681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4A2A-826E-7D5C-2286-6CD37C62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8FB1-59D3-8108-3620-0AC600B8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579" y="1257301"/>
            <a:ext cx="3988849" cy="1381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Interactive tool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75A6450F-F983-6468-BD33-29F57DDC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3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3AF6-E680-264F-02EB-EC0FFFD8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579" y="2947260"/>
            <a:ext cx="4003614" cy="2927188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000000"/>
                </a:solidFill>
                <a:hlinkClick r:id="rId4"/>
              </a:rPr>
              <a:t>https://projector.tensorflow.org/</a:t>
            </a:r>
            <a:endParaRPr lang="en-GB" sz="1500" dirty="0">
              <a:solidFill>
                <a:srgbClr val="000000"/>
              </a:solidFill>
            </a:endParaRPr>
          </a:p>
          <a:p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78429-DEBE-18EA-2FB5-C65A0487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9310520-FB8D-E72A-5DA8-5F4308579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1919" y="3626378"/>
            <a:ext cx="2108319" cy="541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Information bottleneck</a:t>
            </a:r>
          </a:p>
        </p:txBody>
      </p:sp>
      <p:pic>
        <p:nvPicPr>
          <p:cNvPr id="5" name="Picture 4" descr="A diagram of a code&#10;&#10;Description automatically generated">
            <a:extLst>
              <a:ext uri="{FF2B5EF4-FFF2-40B4-BE49-F238E27FC236}">
                <a16:creationId xmlns:a16="http://schemas.microsoft.com/office/drawing/2014/main" id="{B7411660-C7F8-9061-E6E3-F2D814CA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058" y="1984145"/>
            <a:ext cx="4789884" cy="3679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ECAA12-77CD-4456-583B-8A9BF35A1F50}"/>
              </a:ext>
            </a:extLst>
          </p:cNvPr>
          <p:cNvSpPr txBox="1">
            <a:spLocks/>
          </p:cNvSpPr>
          <p:nvPr/>
        </p:nvSpPr>
        <p:spPr>
          <a:xfrm>
            <a:off x="2730104" y="858534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>
              <a:defRPr/>
            </a:pPr>
            <a:r>
              <a:rPr lang="en-US" sz="36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entury Gothic" panose="020B0502020202020204"/>
              </a:rPr>
              <a:t>Important concept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548E8A-3A35-BE9B-7387-B950E45330B2}"/>
              </a:ext>
            </a:extLst>
          </p:cNvPr>
          <p:cNvSpPr txBox="1"/>
          <p:nvPr/>
        </p:nvSpPr>
        <p:spPr>
          <a:xfrm>
            <a:off x="5671595" y="6348733"/>
            <a:ext cx="4514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Mathematics for Machine Learning by Marc Deisenroth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3E72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54069-4FA3-36F3-E639-B28D9903C17D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938304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D14D3-1B38-FDE2-5C4A-81488D53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A234B0-3667-13C4-57C7-4D58A8A025E9}"/>
              </a:ext>
            </a:extLst>
          </p:cNvPr>
          <p:cNvSpPr txBox="1"/>
          <p:nvPr/>
        </p:nvSpPr>
        <p:spPr>
          <a:xfrm>
            <a:off x="7756781" y="4120242"/>
            <a:ext cx="2761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42900">
              <a:defRPr/>
            </a:pPr>
            <a:r>
              <a:rPr lang="en-GB" sz="135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stochastic </a:t>
            </a:r>
            <a:br>
              <a:rPr lang="en-GB" sz="135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distances not preserved</a:t>
            </a:r>
            <a:br>
              <a:rPr lang="en-GB" sz="135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difficult to communicate to non-technical experts</a:t>
            </a:r>
            <a:endParaRPr lang="en-US" sz="135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81EE676C-F42F-92A8-3016-31595437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78" y="1430193"/>
            <a:ext cx="6074231" cy="45748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78F85B2-1D4D-7BC4-3BAD-93A83B17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AC30B4-5D9C-9455-89D0-FD6E0AA9A81B}"/>
              </a:ext>
            </a:extLst>
          </p:cNvPr>
          <p:cNvSpPr txBox="1"/>
          <p:nvPr/>
        </p:nvSpPr>
        <p:spPr>
          <a:xfrm>
            <a:off x="7676241" y="5516400"/>
            <a:ext cx="4514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Deconvolution of monocyte responses in inflammatory bowel disease reveals an IL-1 cytokine network that regulates IL-23 in genetic and acquired IL-10 resistance </a:t>
            </a:r>
            <a:r>
              <a:rPr lang="en-US" sz="1200" i="1" dirty="0">
                <a:solidFill>
                  <a:srgbClr val="003E72"/>
                </a:solidFill>
                <a:latin typeface="Arial" panose="020B0604020202020204" pitchFamily="34" charset="0"/>
              </a:rPr>
              <a:t>Gut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22477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8C5E-80D7-CDFC-0DED-584C05F0E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FFDA16-DF15-3B28-70B4-6B4D34A1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66BF88A-9EB4-BA52-974E-B3D287A7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704" y="1491332"/>
            <a:ext cx="906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EF1D9-CCFE-FC59-F332-A0ADCE3141CA}"/>
              </a:ext>
            </a:extLst>
          </p:cNvPr>
          <p:cNvSpPr txBox="1"/>
          <p:nvPr/>
        </p:nvSpPr>
        <p:spPr>
          <a:xfrm>
            <a:off x="7604493" y="5816298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523239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E5F4-1A27-3765-C8ED-99CD09A9E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F7F6369-8FAA-5047-44C1-25FCBAD64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103" y="2537681"/>
            <a:ext cx="7006136" cy="2443050"/>
          </a:xfrm>
        </p:spPr>
        <p:txBody>
          <a:bodyPr>
            <a:normAutofit/>
          </a:bodyPr>
          <a:lstStyle/>
          <a:p>
            <a:r>
              <a:rPr lang="en-US" dirty="0" err="1"/>
              <a:t>tSNE</a:t>
            </a:r>
            <a:endParaRPr lang="en-US" dirty="0"/>
          </a:p>
          <a:p>
            <a:r>
              <a:rPr lang="en-US" dirty="0"/>
              <a:t>Autoencoder (non-linear loss function)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8657B2-66C6-8CAE-99F8-040DBDF9EF8F}"/>
              </a:ext>
            </a:extLst>
          </p:cNvPr>
          <p:cNvSpPr txBox="1">
            <a:spLocks/>
          </p:cNvSpPr>
          <p:nvPr/>
        </p:nvSpPr>
        <p:spPr>
          <a:xfrm>
            <a:off x="2730104" y="1236486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>
              <a:defRPr/>
            </a:pPr>
            <a:r>
              <a:rPr lang="en-US" sz="36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Century Gothic" panose="020B0502020202020204"/>
              </a:rPr>
              <a:t>generalizations of this idea</a:t>
            </a:r>
          </a:p>
        </p:txBody>
      </p:sp>
    </p:spTree>
    <p:extLst>
      <p:ext uri="{BB962C8B-B14F-4D97-AF65-F5344CB8AC3E}">
        <p14:creationId xmlns:p14="http://schemas.microsoft.com/office/powerpoint/2010/main" val="379187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0CE87-6B45-3CA7-0D96-90272C88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73339-D589-54DF-62B5-3D43DB042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199" y="411627"/>
            <a:ext cx="8328733" cy="549797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Visualizations can be misleading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5CF4944-5ECD-E2BA-0C14-C45520D153B3}"/>
              </a:ext>
            </a:extLst>
          </p:cNvPr>
          <p:cNvSpPr txBox="1">
            <a:spLocks/>
          </p:cNvSpPr>
          <p:nvPr/>
        </p:nvSpPr>
        <p:spPr>
          <a:xfrm>
            <a:off x="3575808" y="1630972"/>
            <a:ext cx="6362428" cy="38833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342900">
              <a:defRPr/>
            </a:pP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1. distances not preserved in </a:t>
            </a:r>
            <a:r>
              <a:rPr lang="en-GB" sz="1350" dirty="0" err="1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tsne</a:t>
            </a:r>
            <a:endParaRPr lang="en-GB" sz="1350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42900">
              <a:defRPr/>
            </a:pPr>
            <a:endParaRPr lang="en-GB" sz="1350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defTabSz="342900">
              <a:defRPr/>
            </a:pP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https://distill.pub/2016/misread-tsne/</a:t>
            </a: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2. cluster sizes do not matter</a:t>
            </a: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3. you can see some shapes sometimes </a:t>
            </a:r>
          </a:p>
          <a:p>
            <a:pPr defTabSz="342900">
              <a:defRPr/>
            </a:pP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4. random does not always look random</a:t>
            </a:r>
            <a:br>
              <a:rPr lang="en-GB" sz="135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GB" sz="1350" dirty="0"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82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70367-3DB5-17C1-F949-8BC339AA8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4548AE-3E3F-07BB-560B-FEA16705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094" y="1747722"/>
            <a:ext cx="6507167" cy="3883307"/>
          </a:xfrm>
        </p:spPr>
        <p:txBody>
          <a:bodyPr>
            <a:normAutofit/>
          </a:bodyPr>
          <a:lstStyle/>
          <a:p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problems with communicating high dimensional data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high dimensions are difficult to visualize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35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3E26C-AE4B-26AF-AF38-808A223AFA42}"/>
              </a:ext>
            </a:extLst>
          </p:cNvPr>
          <p:cNvSpPr txBox="1">
            <a:spLocks/>
          </p:cNvSpPr>
          <p:nvPr/>
        </p:nvSpPr>
        <p:spPr>
          <a:xfrm>
            <a:off x="2837260" y="21456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342900">
              <a:defRPr/>
            </a:pPr>
            <a:r>
              <a:rPr lang="en-US" sz="24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Century Gothic" panose="020B0502020202020204"/>
              </a:rPr>
              <a:t>Visualizing high-dimensions</a:t>
            </a:r>
          </a:p>
        </p:txBody>
      </p:sp>
    </p:spTree>
    <p:extLst>
      <p:ext uri="{BB962C8B-B14F-4D97-AF65-F5344CB8AC3E}">
        <p14:creationId xmlns:p14="http://schemas.microsoft.com/office/powerpoint/2010/main" val="1052981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165C5-6430-CA83-56F2-0E7E09934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A3FE2-023A-0C52-50F0-3A8B6B315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6FD28D33-C098-212A-DA6A-92C31FAF0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037" y="962363"/>
            <a:ext cx="6777344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7F79-7442-492C-6611-046E6251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D7FA-0B8A-B681-1A26-A979C107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5D219B-BBAA-CAA0-D46C-15230DB8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6" y="1710312"/>
            <a:ext cx="8374063" cy="40628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59C8F-10BD-A296-4E3E-6FCB55929795}"/>
              </a:ext>
            </a:extLst>
          </p:cNvPr>
          <p:cNvSpPr txBox="1"/>
          <p:nvPr/>
        </p:nvSpPr>
        <p:spPr>
          <a:xfrm>
            <a:off x="7604493" y="5888306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3683006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B490-3B07-3013-F99E-A72B752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DAB-C7C0-5A78-98C7-92F13FF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4A1D-0690-173E-0CB7-87AF40A6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291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7164-3651-BC8E-9E77-375FD7B2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9AA2-5510-D6F7-BF43-53EBE24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6" name="Content Placeholder 5" descr="A close-up of text&#10;&#10;Description automatically generated">
            <a:extLst>
              <a:ext uri="{FF2B5EF4-FFF2-40B4-BE49-F238E27FC236}">
                <a16:creationId xmlns:a16="http://schemas.microsoft.com/office/drawing/2014/main" id="{AFA8DD49-7C5F-45DA-35DB-1FA4A19E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6" y="2640997"/>
            <a:ext cx="8374063" cy="22014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B1C95-AE11-EC60-F203-D9BCF37CBBDC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829277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033F-B22A-DFAB-E12D-B03BAA45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3D52-BD44-3C95-D64E-2BF84F8A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Content Placeholder 3" descr="K-Means Clustering Algorithm">
            <a:extLst>
              <a:ext uri="{FF2B5EF4-FFF2-40B4-BE49-F238E27FC236}">
                <a16:creationId xmlns:a16="http://schemas.microsoft.com/office/drawing/2014/main" id="{75CDFA8E-5B4F-FC36-2A9E-E6070D14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700808"/>
            <a:ext cx="7708164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C1745-25B2-6F1F-279C-76C461D514F4}"/>
              </a:ext>
            </a:extLst>
          </p:cNvPr>
          <p:cNvSpPr txBox="1"/>
          <p:nvPr/>
        </p:nvSpPr>
        <p:spPr>
          <a:xfrm>
            <a:off x="7604493" y="5816298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309173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9D17-1B5D-1027-7190-344EA049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9E24-22F8-ECB9-C48E-581F271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6" name="Content Placeholder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F9E403-5EA8-B742-097E-EB696FA5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6" y="1790551"/>
            <a:ext cx="8374063" cy="39023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FB641-39B9-9CD3-0963-E0708216A309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58206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B10BF-6AE9-6F25-D1B5-F10CDC36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book&#10;&#10;Description automatically generated">
            <a:extLst>
              <a:ext uri="{FF2B5EF4-FFF2-40B4-BE49-F238E27FC236}">
                <a16:creationId xmlns:a16="http://schemas.microsoft.com/office/drawing/2014/main" id="{3A544890-706A-8714-1B7A-BB4E99AC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44624"/>
            <a:ext cx="6192688" cy="680811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82E907-DFEE-F173-AE34-09EF848871EC}"/>
              </a:ext>
            </a:extLst>
          </p:cNvPr>
          <p:cNvSpPr txBox="1"/>
          <p:nvPr/>
        </p:nvSpPr>
        <p:spPr>
          <a:xfrm>
            <a:off x="8835884" y="6450282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26290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818C-7277-06C3-4D40-7455049A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F6F3BB-1DCE-52E5-FB1A-1FF6894DF4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1644" y="2348880"/>
          <a:ext cx="64087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946">
                  <a:extLst>
                    <a:ext uri="{9D8B030D-6E8A-4147-A177-3AD203B41FA5}">
                      <a16:colId xmlns:a16="http://schemas.microsoft.com/office/drawing/2014/main" val="1387917179"/>
                    </a:ext>
                  </a:extLst>
                </a:gridCol>
                <a:gridCol w="1684386">
                  <a:extLst>
                    <a:ext uri="{9D8B030D-6E8A-4147-A177-3AD203B41FA5}">
                      <a16:colId xmlns:a16="http://schemas.microsoft.com/office/drawing/2014/main" val="3906406308"/>
                    </a:ext>
                  </a:extLst>
                </a:gridCol>
                <a:gridCol w="1922982">
                  <a:extLst>
                    <a:ext uri="{9D8B030D-6E8A-4147-A177-3AD203B41FA5}">
                      <a16:colId xmlns:a16="http://schemas.microsoft.com/office/drawing/2014/main" val="1498959352"/>
                    </a:ext>
                  </a:extLst>
                </a:gridCol>
                <a:gridCol w="1497398">
                  <a:extLst>
                    <a:ext uri="{9D8B030D-6E8A-4147-A177-3AD203B41FA5}">
                      <a16:colId xmlns:a16="http://schemas.microsoft.com/office/drawing/2014/main" val="2667128976"/>
                    </a:ext>
                  </a:extLst>
                </a:gridCol>
              </a:tblGrid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ML Trained?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Cohort %</a:t>
                      </a:r>
                      <a:r>
                        <a:rPr lang="en-GB" dirty="0" err="1"/>
                        <a:t>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80114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0900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2602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22886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658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0684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1784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81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A5130-1BBC-2E01-89DD-B68EACF40EDA}"/>
              </a:ext>
            </a:extLst>
          </p:cNvPr>
          <p:cNvSpPr txBox="1"/>
          <p:nvPr/>
        </p:nvSpPr>
        <p:spPr>
          <a:xfrm>
            <a:off x="7604493" y="5816298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423672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319B9-D574-AF5D-BC08-6DCEC60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A06E327-48D5-0D7A-3D7C-B52DC56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756" y="1944687"/>
            <a:ext cx="7200900" cy="35941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BBD9D-D092-4360-D4CD-D49FD21FB947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53266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1D8F-B1FE-C1B9-845A-C5BBB80D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B334-3EE2-7F44-41F0-C031FE55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265E-9B32-F817-9DBA-B4F58837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1. Assign each data point to their closest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2. Work out the mean of each resulting cluster and make this the new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https://www.youtube.com/watch?v=5I3Ei69I40s&amp;ab_channel=bitLectures</a:t>
            </a:r>
            <a:endParaRPr lang="en-GB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https://www.youtube.com/watch?v=R2e3Ls9H_fc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7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96BF-A64A-3265-EF4A-B835FF19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67EF-E84C-8DA3-F7BC-12AA79AA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5" name="Online Media 4" descr="K-Means Clustering Explanation and Visualization">
            <a:hlinkClick r:id="" action="ppaction://media"/>
            <a:extLst>
              <a:ext uri="{FF2B5EF4-FFF2-40B4-BE49-F238E27FC236}">
                <a16:creationId xmlns:a16="http://schemas.microsoft.com/office/drawing/2014/main" id="{9E587628-A760-1D01-F350-04D7A46270C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95551" y="1708151"/>
            <a:ext cx="7199313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6E278-ACF9-F442-AAF0-FB3F70C0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022-E7B3-DC7B-A5A6-0BDAB011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Online Media 3" descr="k-means clustering">
            <a:hlinkClick r:id="" action="ppaction://media"/>
            <a:extLst>
              <a:ext uri="{FF2B5EF4-FFF2-40B4-BE49-F238E27FC236}">
                <a16:creationId xmlns:a16="http://schemas.microsoft.com/office/drawing/2014/main" id="{8A4F54CA-C875-F4DB-673E-FC60FD7C08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4550" y="1708151"/>
            <a:ext cx="5422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23E1-F85C-DDAF-33B0-F0AC99A1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622D-F704-0AC9-7731-4BE5FB56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9C511-B64F-92F5-3CAA-CFC99CC2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apply this to high-dimensional data (more than 2 variables/features)</a:t>
            </a:r>
          </a:p>
        </p:txBody>
      </p:sp>
    </p:spTree>
    <p:extLst>
      <p:ext uri="{BB962C8B-B14F-4D97-AF65-F5344CB8AC3E}">
        <p14:creationId xmlns:p14="http://schemas.microsoft.com/office/powerpoint/2010/main" val="349802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847-3DA6-2C24-C0D6-FB7D7B1E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0E4-E940-9E88-136F-9FCDDBB3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initial centroids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7A684-39F9-7240-8CA7-6C1B237C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688" y="1700808"/>
            <a:ext cx="7526510" cy="3816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C18CE-B553-8F94-19AC-8891765703F9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1132433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CAB0-35F2-0BA0-EA85-EF632B63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FAA5-6B6E-E7F9-8497-D86D9CCD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B4A81-995A-14DF-7F78-9C35B34E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176" y="2368176"/>
            <a:ext cx="8374063" cy="274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03CB4-5F74-93B6-E0D6-6734368694E4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2752839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D2F2-33CD-64E3-A462-F2596B8F8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035C-B921-6964-1B06-E0D9DBF0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0336B-B8E2-3C8F-5681-488029B4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1573721"/>
            <a:ext cx="6355246" cy="43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218CA-021B-AE9F-8E19-2764AF6F6E9D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38270098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9404-E23E-E80B-3C28-65049FDD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39E3-B3E2-EE76-78E1-298439AA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find the value of K</a:t>
            </a:r>
          </a:p>
        </p:txBody>
      </p:sp>
      <p:pic>
        <p:nvPicPr>
          <p:cNvPr id="4" name="Content Placeholder 3" descr="K-Means Clustering number of clusters | | elbow method">
            <a:extLst>
              <a:ext uri="{FF2B5EF4-FFF2-40B4-BE49-F238E27FC236}">
                <a16:creationId xmlns:a16="http://schemas.microsoft.com/office/drawing/2014/main" id="{4726A591-9FCC-DB7F-FA66-18C6A9DE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7" y="1749024"/>
            <a:ext cx="6408711" cy="41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5B32F-2534-E8DA-AC25-40A29644D8B7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2928082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401C-93EC-DF23-A3B1-121A8173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988-ECC8-A74F-90D7-082DEEE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53D4F-4685-8C3E-42CC-35640E5FF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is the distance between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(1,3,10)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0,6,20</m:t>
                        </m:r>
                      </m:e>
                    </m:d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We could use the Euclidean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≈10.5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the Manhattan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20−10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a correlation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≈0.0035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53D4F-4685-8C3E-42CC-35640E5FF3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18"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1574E8-A23A-C8E4-5486-B6D781FA5972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25391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BF4C-E3E8-A5C9-D241-16BAD30F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0CAE-A6B4-7D96-6311-CD37AA43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  <a:p>
            <a:r>
              <a:rPr lang="en-GB" dirty="0"/>
              <a:t>Exploratory data analysis</a:t>
            </a:r>
          </a:p>
          <a:p>
            <a:r>
              <a:rPr lang="en-GB" dirty="0"/>
              <a:t>Hypothesis generation</a:t>
            </a:r>
          </a:p>
          <a:p>
            <a:r>
              <a:rPr lang="en-GB" dirty="0"/>
              <a:t>Data visualization</a:t>
            </a:r>
          </a:p>
          <a:p>
            <a:r>
              <a:rPr lang="en-GB" dirty="0"/>
              <a:t>Data imputation</a:t>
            </a:r>
          </a:p>
          <a:p>
            <a:r>
              <a:rPr lang="en-GB" dirty="0"/>
              <a:t>Detecting outliers</a:t>
            </a:r>
          </a:p>
          <a:p>
            <a:r>
              <a:rPr lang="en-GB" dirty="0"/>
              <a:t>Reduce “dimensions” or ”features”</a:t>
            </a:r>
          </a:p>
        </p:txBody>
      </p:sp>
    </p:spTree>
    <p:extLst>
      <p:ext uri="{BB962C8B-B14F-4D97-AF65-F5344CB8AC3E}">
        <p14:creationId xmlns:p14="http://schemas.microsoft.com/office/powerpoint/2010/main" val="20521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C30-D50F-6463-1CBF-FE2D44E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A60A-B093-A184-F7FD-79D9B57A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61198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D8C-095C-D7A8-9465-C0DD83C2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835-6B98-27B4-55D9-A48CB26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39DA8-B2FE-2659-9A88-B2DBE92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82"/>
          <a:stretch/>
        </p:blipFill>
        <p:spPr>
          <a:xfrm>
            <a:off x="1873783" y="1700808"/>
            <a:ext cx="8272069" cy="34563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EF00B-69D4-50E9-9112-158AAD87F5AD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2227063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D5C4-9DAD-7358-ADAA-B40F25B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5F46-86FC-B903-4CE8-4A647C6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D141D-E9F4-1B85-9977-2871DBE8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5735" y="1484784"/>
            <a:ext cx="8145165" cy="3600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BC2F9F-1DBF-4DAC-1602-218114B269CE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1052165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0E6D-42C2-1015-C467-77A9B6F8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B99-8A93-F7FD-321E-EBADCA5A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8E1C-D198-EE38-F069-085BA819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695166"/>
            <a:ext cx="8178176" cy="3454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D167F-1C78-EB1C-FC0D-7832133BB6D4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3969648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C54A-AC8D-640F-3F1F-8D7BE7B0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86B8-7C80-1937-21A6-68C38EDA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CBCC-D236-86E9-35FE-AF07DC17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6" y="1676951"/>
            <a:ext cx="8490741" cy="3552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29DA9-C31F-F7DC-E74E-1A7743683A28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2068555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1208-B327-FCE3-F201-2CB99009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4B95-5ECB-B9FA-F23F-699417FA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9361-F494-865B-BC1F-F60FD6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1516225"/>
            <a:ext cx="8490743" cy="355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0B20-2AE0-929C-37AF-9A584A52F3E0}"/>
              </a:ext>
            </a:extLst>
          </p:cNvPr>
          <p:cNvSpPr txBox="1"/>
          <p:nvPr/>
        </p:nvSpPr>
        <p:spPr>
          <a:xfrm>
            <a:off x="7604493" y="5888306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Paul Fannon</a:t>
            </a:r>
          </a:p>
        </p:txBody>
      </p:sp>
    </p:spTree>
    <p:extLst>
      <p:ext uri="{BB962C8B-B14F-4D97-AF65-F5344CB8AC3E}">
        <p14:creationId xmlns:p14="http://schemas.microsoft.com/office/powerpoint/2010/main" val="60765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A438-5EE3-3464-80AD-AC6C5480E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C015-CCFA-186D-6AF8-AC30639B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ABD7F99D-2D8F-5DFB-2232-8EB05CCCB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11" y="1708151"/>
            <a:ext cx="7885593" cy="40671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75296-43E0-C345-E652-9AA02C8E8291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35049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FBFF-3F6F-E260-09D9-C2BEC5D50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45E4-A9C2-08BD-48F9-5B4F5411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A086-0FAF-0998-537A-6B1CD2C3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Euclidean distance</a:t>
            </a:r>
          </a:p>
          <a:p>
            <a:endParaRPr lang="en-GB" dirty="0"/>
          </a:p>
          <a:p>
            <a:r>
              <a:rPr lang="en-GB" dirty="0"/>
              <a:t>Correlation based distance</a:t>
            </a:r>
          </a:p>
        </p:txBody>
      </p:sp>
    </p:spTree>
    <p:extLst>
      <p:ext uri="{BB962C8B-B14F-4D97-AF65-F5344CB8AC3E}">
        <p14:creationId xmlns:p14="http://schemas.microsoft.com/office/powerpoint/2010/main" val="1773135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6358B-3CA0-F8C2-1011-542B5EBFA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B447-4103-3709-53B5-6177BB596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Picture 5" descr="A graph of a line and a point&#10;&#10;Description automatically generated with medium confidence">
            <a:extLst>
              <a:ext uri="{FF2B5EF4-FFF2-40B4-BE49-F238E27FC236}">
                <a16:creationId xmlns:a16="http://schemas.microsoft.com/office/drawing/2014/main" id="{544D8CDD-1C6C-4C98-17CD-ABD8947C8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550" y="1993900"/>
            <a:ext cx="74549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21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ECFDB-ECA3-4721-FFF2-59E646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17AB-E92A-3BDC-63A2-F7CBC8B57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CF0EF5A-E151-23C5-FDD4-BDA0F57A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3" y="1873250"/>
            <a:ext cx="11507999" cy="331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F479-CBE1-D207-5403-296B6D39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2733-D53F-243D-9341-D6945665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7B2F-CD9D-A46A-73E7-51528E68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visualize high-dimensional data?</a:t>
            </a:r>
          </a:p>
          <a:p>
            <a:r>
              <a:rPr lang="en-GB" dirty="0"/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22231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0D1D-F0D9-B135-7C7D-38AAD757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8F2-E143-C7E7-5392-AC78AE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F173EDA5-88DF-F0AF-3AC4-81665880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578" y="1410448"/>
            <a:ext cx="4150647" cy="475485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63F5F0-CDE1-869E-C0E5-5962D95D70F9}"/>
              </a:ext>
            </a:extLst>
          </p:cNvPr>
          <p:cNvSpPr txBox="1"/>
          <p:nvPr/>
        </p:nvSpPr>
        <p:spPr>
          <a:xfrm>
            <a:off x="8238476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949404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5D78-1DF5-B9A4-4BA5-29BFF059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620-988A-A046-38F0-BA6405A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Linkage function</a:t>
            </a:r>
          </a:p>
        </p:txBody>
      </p:sp>
      <p:pic>
        <p:nvPicPr>
          <p:cNvPr id="7" name="Picture 6" descr="A math equations and symbols&#10;&#10;Description automatically generated with medium confidence">
            <a:extLst>
              <a:ext uri="{FF2B5EF4-FFF2-40B4-BE49-F238E27FC236}">
                <a16:creationId xmlns:a16="http://schemas.microsoft.com/office/drawing/2014/main" id="{9B5B924C-8B58-9F3D-B190-1D316CA1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4" y="1382996"/>
            <a:ext cx="6818312" cy="474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223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“similarity” – between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509CB-6B76-0142-8B74-34F7A90E1AB3}"/>
              </a:ext>
            </a:extLst>
          </p:cNvPr>
          <p:cNvSpPr txBox="1"/>
          <p:nvPr/>
        </p:nvSpPr>
        <p:spPr>
          <a:xfrm>
            <a:off x="6826776" y="3429000"/>
            <a:ext cx="33736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 difference with:</a:t>
            </a:r>
          </a:p>
          <a:p>
            <a:endParaRPr lang="en-US" dirty="0"/>
          </a:p>
          <a:p>
            <a:r>
              <a:rPr lang="en-US" dirty="0"/>
              <a:t>Euclidian distance</a:t>
            </a:r>
          </a:p>
          <a:p>
            <a:r>
              <a:rPr lang="en-US" dirty="0"/>
              <a:t>Manhattan distance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Which one to choose? The one</a:t>
            </a:r>
          </a:p>
          <a:p>
            <a:r>
              <a:rPr lang="en-US" dirty="0"/>
              <a:t>that gives most insight!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F868EC-A663-B54D-AD2F-FB564F661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556792"/>
            <a:ext cx="5918200" cy="172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51910-0B93-6145-8EEA-22FB50FDBEBB}"/>
                  </a:ext>
                </a:extLst>
              </p:cNvPr>
              <p:cNvSpPr txBox="1"/>
              <p:nvPr/>
            </p:nvSpPr>
            <p:spPr>
              <a:xfrm>
                <a:off x="2146257" y="4018459"/>
                <a:ext cx="2973891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𝑠𝑎𝑚𝑝𝑙𝑒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_1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𝑠𝑎𝑚𝑝𝑙𝑒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_2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0251910-0B93-6145-8EEA-22FB50FDB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57" y="4018459"/>
                <a:ext cx="2973891" cy="335413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219017-7507-6D4D-ABED-303D9489BC91}"/>
              </a:ext>
            </a:extLst>
          </p:cNvPr>
          <p:cNvCxnSpPr>
            <a:cxnSpLocks/>
          </p:cNvCxnSpPr>
          <p:nvPr/>
        </p:nvCxnSpPr>
        <p:spPr>
          <a:xfrm flipH="1">
            <a:off x="5291130" y="4186165"/>
            <a:ext cx="1473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E2879DD-248C-9940-954C-E1D68939F7A7}"/>
              </a:ext>
            </a:extLst>
          </p:cNvPr>
          <p:cNvCxnSpPr>
            <a:cxnSpLocks/>
          </p:cNvCxnSpPr>
          <p:nvPr/>
        </p:nvCxnSpPr>
        <p:spPr>
          <a:xfrm flipH="1">
            <a:off x="5733656" y="4492673"/>
            <a:ext cx="1030963" cy="26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B90D5A-806C-3D47-92A0-96FE060BEE90}"/>
                  </a:ext>
                </a:extLst>
              </p:cNvPr>
              <p:cNvSpPr txBox="1"/>
              <p:nvPr/>
            </p:nvSpPr>
            <p:spPr>
              <a:xfrm>
                <a:off x="2218265" y="4763759"/>
                <a:ext cx="33893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𝑠𝑎𝑚𝑝𝑙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_2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+|…|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4B90D5A-806C-3D47-92A0-96FE060B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265" y="4763759"/>
                <a:ext cx="3389389" cy="276999"/>
              </a:xfrm>
              <a:prstGeom prst="rect">
                <a:avLst/>
              </a:prstGeom>
              <a:blipFill>
                <a:blip r:embed="rId4"/>
                <a:stretch>
                  <a:fillRect r="-186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98A06-9CCD-E1D4-9896-E23B188AED7C}"/>
              </a:ext>
            </a:extLst>
          </p:cNvPr>
          <p:cNvSpPr txBox="1"/>
          <p:nvPr/>
        </p:nvSpPr>
        <p:spPr>
          <a:xfrm>
            <a:off x="7604493" y="5888306"/>
            <a:ext cx="3804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Martin van </a:t>
            </a:r>
            <a:r>
              <a:rPr lang="en-US" sz="1200" dirty="0" err="1">
                <a:solidFill>
                  <a:srgbClr val="003E72"/>
                </a:solidFill>
                <a:latin typeface="Arial" panose="020B0604020202020204" pitchFamily="34" charset="0"/>
              </a:rPr>
              <a:t>Rongen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 and Vicki Hodgson</a:t>
            </a:r>
          </a:p>
        </p:txBody>
      </p:sp>
    </p:spTree>
    <p:extLst>
      <p:ext uri="{BB962C8B-B14F-4D97-AF65-F5344CB8AC3E}">
        <p14:creationId xmlns:p14="http://schemas.microsoft.com/office/powerpoint/2010/main" val="37656932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F8E8F-7273-F954-D004-4FD7A518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6" y="1708150"/>
            <a:ext cx="8374063" cy="3305026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dirty="0"/>
              <a:t>We have choices about how to define “similarity” at multiple stages: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Between observations (Euclidean, Manhattan)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Between single points and clusters (linkage)</a:t>
            </a:r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CAC-59B8-8066-6508-FEE1F18FC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F45E81C-7778-6B1E-7ED1-B67DFF9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398463"/>
            <a:ext cx="8375650" cy="423862"/>
          </a:xfrm>
        </p:spPr>
        <p:txBody>
          <a:bodyPr/>
          <a:lstStyle/>
          <a:p>
            <a:r>
              <a:rPr lang="en-GB" dirty="0"/>
              <a:t>Defining “similarity”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B445E-1019-2AF5-4817-2B52E9A54E51}"/>
              </a:ext>
            </a:extLst>
          </p:cNvPr>
          <p:cNvSpPr txBox="1"/>
          <p:nvPr/>
        </p:nvSpPr>
        <p:spPr>
          <a:xfrm>
            <a:off x="7604493" y="5888306"/>
            <a:ext cx="3804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Martin van </a:t>
            </a:r>
            <a:r>
              <a:rPr lang="en-US" sz="1200" dirty="0" err="1">
                <a:solidFill>
                  <a:srgbClr val="003E72"/>
                </a:solidFill>
                <a:latin typeface="Arial" panose="020B0604020202020204" pitchFamily="34" charset="0"/>
              </a:rPr>
              <a:t>Rongen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 and Vicki Hodgson</a:t>
            </a:r>
          </a:p>
        </p:txBody>
      </p:sp>
    </p:spTree>
    <p:extLst>
      <p:ext uri="{BB962C8B-B14F-4D97-AF65-F5344CB8AC3E}">
        <p14:creationId xmlns:p14="http://schemas.microsoft.com/office/powerpoint/2010/main" val="1502672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C855-A246-4419-8790-8021D988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“similarity” – between points &amp;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135560" y="5301209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Average (centroid)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79876" y="5301209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Single linkage – closest point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32044" y="5301209"/>
            <a:ext cx="2556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FF0000"/>
                </a:solidFill>
              </a:rPr>
              <a:t>Complete linkage – furthest point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B965CF-A75F-3040-BA89-E87B42625371}"/>
              </a:ext>
            </a:extLst>
          </p:cNvPr>
          <p:cNvSpPr/>
          <p:nvPr/>
        </p:nvSpPr>
        <p:spPr>
          <a:xfrm>
            <a:off x="2135560" y="2132856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4933388-5268-2947-BAB0-87EF7C67F0D0}"/>
              </a:ext>
            </a:extLst>
          </p:cNvPr>
          <p:cNvSpPr/>
          <p:nvPr/>
        </p:nvSpPr>
        <p:spPr>
          <a:xfrm>
            <a:off x="3571223" y="2276872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DD8B17-6446-B841-AB6B-0CDCC64845F1}"/>
              </a:ext>
            </a:extLst>
          </p:cNvPr>
          <p:cNvSpPr/>
          <p:nvPr/>
        </p:nvSpPr>
        <p:spPr>
          <a:xfrm>
            <a:off x="2864075" y="3115193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A25055-C6DE-9841-A132-8951588CCBD3}"/>
              </a:ext>
            </a:extLst>
          </p:cNvPr>
          <p:cNvSpPr/>
          <p:nvPr/>
        </p:nvSpPr>
        <p:spPr>
          <a:xfrm>
            <a:off x="1847528" y="2636912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506A14-31F4-264E-A93C-5A3343F82E6F}"/>
              </a:ext>
            </a:extLst>
          </p:cNvPr>
          <p:cNvSpPr/>
          <p:nvPr/>
        </p:nvSpPr>
        <p:spPr>
          <a:xfrm>
            <a:off x="2279576" y="2564904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1C4B21-33DF-BB4F-9ADC-AD7430398747}"/>
              </a:ext>
            </a:extLst>
          </p:cNvPr>
          <p:cNvSpPr/>
          <p:nvPr/>
        </p:nvSpPr>
        <p:spPr>
          <a:xfrm>
            <a:off x="2576043" y="2208073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799F8A-680C-8748-9FB9-C5F673A94CF9}"/>
              </a:ext>
            </a:extLst>
          </p:cNvPr>
          <p:cNvSpPr/>
          <p:nvPr/>
        </p:nvSpPr>
        <p:spPr>
          <a:xfrm>
            <a:off x="2711624" y="2628165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275ECE-9DD9-AE42-840D-E2C53007C009}"/>
              </a:ext>
            </a:extLst>
          </p:cNvPr>
          <p:cNvSpPr/>
          <p:nvPr/>
        </p:nvSpPr>
        <p:spPr>
          <a:xfrm>
            <a:off x="2135560" y="2996952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4A1C7C-BE82-1F47-94E6-D419C3F002C5}"/>
              </a:ext>
            </a:extLst>
          </p:cNvPr>
          <p:cNvSpPr/>
          <p:nvPr/>
        </p:nvSpPr>
        <p:spPr>
          <a:xfrm>
            <a:off x="3910636" y="2544263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7584A99-2673-6D4F-BC32-0C70E59BFE4D}"/>
              </a:ext>
            </a:extLst>
          </p:cNvPr>
          <p:cNvSpPr/>
          <p:nvPr/>
        </p:nvSpPr>
        <p:spPr>
          <a:xfrm>
            <a:off x="4054652" y="2208453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8618F5E-2EB4-EA4E-A91D-DDAE47E81692}"/>
              </a:ext>
            </a:extLst>
          </p:cNvPr>
          <p:cNvSpPr/>
          <p:nvPr/>
        </p:nvSpPr>
        <p:spPr>
          <a:xfrm>
            <a:off x="4342684" y="256490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7DCD68D-4E13-0342-BDB3-778C44529E69}"/>
              </a:ext>
            </a:extLst>
          </p:cNvPr>
          <p:cNvSpPr/>
          <p:nvPr/>
        </p:nvSpPr>
        <p:spPr>
          <a:xfrm>
            <a:off x="4054652" y="3054573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360A02-CA69-A24E-9CFD-2D6D5B0809A6}"/>
              </a:ext>
            </a:extLst>
          </p:cNvPr>
          <p:cNvSpPr/>
          <p:nvPr/>
        </p:nvSpPr>
        <p:spPr>
          <a:xfrm>
            <a:off x="3478588" y="2750674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026C24-921B-0549-9BA6-7B33ADDDFEA3}"/>
              </a:ext>
            </a:extLst>
          </p:cNvPr>
          <p:cNvSpPr/>
          <p:nvPr/>
        </p:nvSpPr>
        <p:spPr>
          <a:xfrm>
            <a:off x="4933175" y="3531262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AD65F8-CB31-D643-835C-158994DBA162}"/>
              </a:ext>
            </a:extLst>
          </p:cNvPr>
          <p:cNvSpPr/>
          <p:nvPr/>
        </p:nvSpPr>
        <p:spPr>
          <a:xfrm>
            <a:off x="6368838" y="3675278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5E02C48-2EA6-1240-9A61-1F6CCD7839C8}"/>
              </a:ext>
            </a:extLst>
          </p:cNvPr>
          <p:cNvSpPr/>
          <p:nvPr/>
        </p:nvSpPr>
        <p:spPr>
          <a:xfrm>
            <a:off x="5661690" y="451359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084758A-30C1-C94E-9E8E-5A4F63F39CB8}"/>
              </a:ext>
            </a:extLst>
          </p:cNvPr>
          <p:cNvSpPr/>
          <p:nvPr/>
        </p:nvSpPr>
        <p:spPr>
          <a:xfrm>
            <a:off x="4645143" y="4035318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C10E0A8-54BA-404A-8DFB-9E43564339D6}"/>
              </a:ext>
            </a:extLst>
          </p:cNvPr>
          <p:cNvSpPr/>
          <p:nvPr/>
        </p:nvSpPr>
        <p:spPr>
          <a:xfrm>
            <a:off x="5077191" y="3963310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667F4A6-ABBE-5E4E-AF04-85A301906DBC}"/>
              </a:ext>
            </a:extLst>
          </p:cNvPr>
          <p:cNvSpPr/>
          <p:nvPr/>
        </p:nvSpPr>
        <p:spPr>
          <a:xfrm>
            <a:off x="5373658" y="3606479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F0D4E85-50E3-DC41-8530-8E771C59677E}"/>
              </a:ext>
            </a:extLst>
          </p:cNvPr>
          <p:cNvSpPr/>
          <p:nvPr/>
        </p:nvSpPr>
        <p:spPr>
          <a:xfrm>
            <a:off x="5509239" y="4026571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A69F116-5B55-E049-9F11-EE8FD868EA43}"/>
              </a:ext>
            </a:extLst>
          </p:cNvPr>
          <p:cNvSpPr/>
          <p:nvPr/>
        </p:nvSpPr>
        <p:spPr>
          <a:xfrm>
            <a:off x="4933175" y="4395358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64C49B9-E058-054F-B834-CB0CC6B5501F}"/>
              </a:ext>
            </a:extLst>
          </p:cNvPr>
          <p:cNvSpPr/>
          <p:nvPr/>
        </p:nvSpPr>
        <p:spPr>
          <a:xfrm>
            <a:off x="6708251" y="3942669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D9B2C5-035D-D149-84D0-F1DF256DD91A}"/>
              </a:ext>
            </a:extLst>
          </p:cNvPr>
          <p:cNvSpPr/>
          <p:nvPr/>
        </p:nvSpPr>
        <p:spPr>
          <a:xfrm>
            <a:off x="6852267" y="3606859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98E5845-1E07-8146-AB65-8C3E7A264747}"/>
              </a:ext>
            </a:extLst>
          </p:cNvPr>
          <p:cNvSpPr/>
          <p:nvPr/>
        </p:nvSpPr>
        <p:spPr>
          <a:xfrm>
            <a:off x="7140299" y="3963310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DA4106F-ABC9-274A-89BD-E0695F86DF29}"/>
              </a:ext>
            </a:extLst>
          </p:cNvPr>
          <p:cNvSpPr/>
          <p:nvPr/>
        </p:nvSpPr>
        <p:spPr>
          <a:xfrm>
            <a:off x="6852267" y="4452979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BFF8C51-FCD1-6F40-B6E9-0E66D049E698}"/>
              </a:ext>
            </a:extLst>
          </p:cNvPr>
          <p:cNvSpPr/>
          <p:nvPr/>
        </p:nvSpPr>
        <p:spPr>
          <a:xfrm>
            <a:off x="6276203" y="4149080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0273044-4BD8-124D-83EB-C7EC8292E51E}"/>
              </a:ext>
            </a:extLst>
          </p:cNvPr>
          <p:cNvSpPr/>
          <p:nvPr/>
        </p:nvSpPr>
        <p:spPr>
          <a:xfrm>
            <a:off x="7678238" y="1803070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B36467-7C2B-5648-B784-FB85BA0404E0}"/>
              </a:ext>
            </a:extLst>
          </p:cNvPr>
          <p:cNvSpPr/>
          <p:nvPr/>
        </p:nvSpPr>
        <p:spPr>
          <a:xfrm>
            <a:off x="9113901" y="1947086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EB0B59-4986-C949-9739-6B35D986E213}"/>
              </a:ext>
            </a:extLst>
          </p:cNvPr>
          <p:cNvSpPr/>
          <p:nvPr/>
        </p:nvSpPr>
        <p:spPr>
          <a:xfrm>
            <a:off x="8406753" y="2785407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DD8918F-9585-7E41-8FC7-11DB9D3F759D}"/>
              </a:ext>
            </a:extLst>
          </p:cNvPr>
          <p:cNvSpPr/>
          <p:nvPr/>
        </p:nvSpPr>
        <p:spPr>
          <a:xfrm>
            <a:off x="7390206" y="2307126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5138F9A-1C6E-F94D-A42D-4EC675B3F0E0}"/>
              </a:ext>
            </a:extLst>
          </p:cNvPr>
          <p:cNvSpPr/>
          <p:nvPr/>
        </p:nvSpPr>
        <p:spPr>
          <a:xfrm>
            <a:off x="7822254" y="2235118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AB165A7-A206-BD49-9DAE-5880E640443A}"/>
              </a:ext>
            </a:extLst>
          </p:cNvPr>
          <p:cNvSpPr/>
          <p:nvPr/>
        </p:nvSpPr>
        <p:spPr>
          <a:xfrm>
            <a:off x="8118721" y="1878287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FDA3BD29-4199-F640-9E85-82A092C19A1C}"/>
              </a:ext>
            </a:extLst>
          </p:cNvPr>
          <p:cNvSpPr/>
          <p:nvPr/>
        </p:nvSpPr>
        <p:spPr>
          <a:xfrm>
            <a:off x="8254302" y="2298379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0E509E6-FB98-E54D-B065-D07E24B31C4E}"/>
              </a:ext>
            </a:extLst>
          </p:cNvPr>
          <p:cNvSpPr/>
          <p:nvPr/>
        </p:nvSpPr>
        <p:spPr>
          <a:xfrm>
            <a:off x="7678238" y="2667166"/>
            <a:ext cx="288032" cy="288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0F3CB7B-341D-ED4B-A81D-60DC81745007}"/>
              </a:ext>
            </a:extLst>
          </p:cNvPr>
          <p:cNvSpPr/>
          <p:nvPr/>
        </p:nvSpPr>
        <p:spPr>
          <a:xfrm>
            <a:off x="9453314" y="2214477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4B643D8-9102-094A-9BAB-291C7E83B7E9}"/>
              </a:ext>
            </a:extLst>
          </p:cNvPr>
          <p:cNvSpPr/>
          <p:nvPr/>
        </p:nvSpPr>
        <p:spPr>
          <a:xfrm>
            <a:off x="9597330" y="1878667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8BEDD68-2780-BA42-B884-B1CA2A4B6B69}"/>
              </a:ext>
            </a:extLst>
          </p:cNvPr>
          <p:cNvSpPr/>
          <p:nvPr/>
        </p:nvSpPr>
        <p:spPr>
          <a:xfrm>
            <a:off x="9885362" y="2235118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B1EE2F1-CA99-3448-876C-3B040786B88F}"/>
              </a:ext>
            </a:extLst>
          </p:cNvPr>
          <p:cNvSpPr/>
          <p:nvPr/>
        </p:nvSpPr>
        <p:spPr>
          <a:xfrm>
            <a:off x="9597330" y="2724787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45C17A9-D479-E747-8761-7EC6232A01E5}"/>
              </a:ext>
            </a:extLst>
          </p:cNvPr>
          <p:cNvSpPr/>
          <p:nvPr/>
        </p:nvSpPr>
        <p:spPr>
          <a:xfrm>
            <a:off x="9021266" y="2420888"/>
            <a:ext cx="288032" cy="28803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F8FE15-04DB-134B-89FD-4528FAE274AC}"/>
              </a:ext>
            </a:extLst>
          </p:cNvPr>
          <p:cNvCxnSpPr/>
          <p:nvPr/>
        </p:nvCxnSpPr>
        <p:spPr>
          <a:xfrm flipH="1" flipV="1">
            <a:off x="2434609" y="2729797"/>
            <a:ext cx="561057" cy="53431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0B8B4B-0ECD-9741-9633-4A8ED1EE21B6}"/>
              </a:ext>
            </a:extLst>
          </p:cNvPr>
          <p:cNvCxnSpPr>
            <a:cxnSpLocks/>
          </p:cNvCxnSpPr>
          <p:nvPr/>
        </p:nvCxnSpPr>
        <p:spPr>
          <a:xfrm flipH="1">
            <a:off x="2982364" y="2708921"/>
            <a:ext cx="1072288" cy="550289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622048D-6C00-BF49-BC89-32F33201819A}"/>
              </a:ext>
            </a:extLst>
          </p:cNvPr>
          <p:cNvCxnSpPr>
            <a:cxnSpLocks/>
            <a:endCxn id="32" idx="4"/>
          </p:cNvCxnSpPr>
          <p:nvPr/>
        </p:nvCxnSpPr>
        <p:spPr>
          <a:xfrm flipH="1" flipV="1">
            <a:off x="5653256" y="4314603"/>
            <a:ext cx="174059" cy="3429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B487E4C-DA6D-8C43-A0AA-B2C032C7ACE9}"/>
              </a:ext>
            </a:extLst>
          </p:cNvPr>
          <p:cNvCxnSpPr>
            <a:cxnSpLocks/>
            <a:stCxn id="38" idx="3"/>
          </p:cNvCxnSpPr>
          <p:nvPr/>
        </p:nvCxnSpPr>
        <p:spPr>
          <a:xfrm flipH="1">
            <a:off x="5814908" y="4394932"/>
            <a:ext cx="503476" cy="2582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2A5785-87E3-9B40-A156-1C17FE186EF1}"/>
              </a:ext>
            </a:extLst>
          </p:cNvPr>
          <p:cNvCxnSpPr>
            <a:cxnSpLocks/>
            <a:endCxn id="39" idx="1"/>
          </p:cNvCxnSpPr>
          <p:nvPr/>
        </p:nvCxnSpPr>
        <p:spPr>
          <a:xfrm flipH="1" flipV="1">
            <a:off x="7720419" y="1845251"/>
            <a:ext cx="860364" cy="1118132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6D6812-0D9B-8447-9364-9CAF70AF994A}"/>
              </a:ext>
            </a:extLst>
          </p:cNvPr>
          <p:cNvCxnSpPr>
            <a:cxnSpLocks/>
            <a:stCxn id="48" idx="7"/>
          </p:cNvCxnSpPr>
          <p:nvPr/>
        </p:nvCxnSpPr>
        <p:spPr>
          <a:xfrm flipH="1">
            <a:off x="8580783" y="1920849"/>
            <a:ext cx="1262398" cy="104253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79CC91-D394-944C-18A4-6BB3620E5556}"/>
              </a:ext>
            </a:extLst>
          </p:cNvPr>
          <p:cNvSpPr txBox="1"/>
          <p:nvPr/>
        </p:nvSpPr>
        <p:spPr>
          <a:xfrm>
            <a:off x="105940" y="1477413"/>
            <a:ext cx="3804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Martin van </a:t>
            </a:r>
            <a:r>
              <a:rPr lang="en-US" sz="1200" dirty="0" err="1">
                <a:solidFill>
                  <a:srgbClr val="003E72"/>
                </a:solidFill>
                <a:latin typeface="Arial" panose="020B0604020202020204" pitchFamily="34" charset="0"/>
              </a:rPr>
              <a:t>Rongen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 and Vicki Hodgson</a:t>
            </a:r>
          </a:p>
        </p:txBody>
      </p:sp>
    </p:spTree>
    <p:extLst>
      <p:ext uri="{BB962C8B-B14F-4D97-AF65-F5344CB8AC3E}">
        <p14:creationId xmlns:p14="http://schemas.microsoft.com/office/powerpoint/2010/main" val="610135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F8E8F-7273-F954-D004-4FD7A5180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6" y="1708150"/>
            <a:ext cx="8374063" cy="3305026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en-GB" dirty="0"/>
              <a:t>We have choices about how to define “similarity” at multiple stages: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Between observations (Euclidean, Manhattan)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Between single points and clusters (linkage)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GB" dirty="0"/>
              <a:t>Between clusters – useful to assess overall clustering quality (elbow, silhouette)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endParaRPr lang="en-GB" dirty="0"/>
          </a:p>
          <a:p>
            <a:pPr marL="0" indent="0">
              <a:lnSpc>
                <a:spcPct val="150000"/>
              </a:lnSpc>
              <a:spcAft>
                <a:spcPts val="0"/>
              </a:spcAft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0BCAC-59B8-8066-6508-FEE1F18FC6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F45E81C-7778-6B1E-7ED1-B67DFF9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175" y="398463"/>
            <a:ext cx="8375650" cy="423862"/>
          </a:xfrm>
        </p:spPr>
        <p:txBody>
          <a:bodyPr/>
          <a:lstStyle/>
          <a:p>
            <a:r>
              <a:rPr lang="en-GB" dirty="0"/>
              <a:t>Defining “similarity”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29B4-7A20-4AD7-3605-0C7023E51BB0}"/>
              </a:ext>
            </a:extLst>
          </p:cNvPr>
          <p:cNvSpPr txBox="1"/>
          <p:nvPr/>
        </p:nvSpPr>
        <p:spPr>
          <a:xfrm>
            <a:off x="7604493" y="5888306"/>
            <a:ext cx="3804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Slide courtesy Martin van </a:t>
            </a:r>
            <a:r>
              <a:rPr lang="en-US" sz="1200" dirty="0" err="1">
                <a:solidFill>
                  <a:srgbClr val="003E72"/>
                </a:solidFill>
                <a:latin typeface="Arial" panose="020B0604020202020204" pitchFamily="34" charset="0"/>
              </a:rPr>
              <a:t>Rongen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 and Vicki Hodgson</a:t>
            </a:r>
          </a:p>
        </p:txBody>
      </p:sp>
    </p:spTree>
    <p:extLst>
      <p:ext uri="{BB962C8B-B14F-4D97-AF65-F5344CB8AC3E}">
        <p14:creationId xmlns:p14="http://schemas.microsoft.com/office/powerpoint/2010/main" val="4210454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D93BF-C473-6DCC-22A5-4DAD82DD0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614F-5B10-F6C9-7683-5F414CEE0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Linkage function</a:t>
            </a:r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6B311C54-206C-01ED-9349-A52F0FC98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5" y="1708151"/>
            <a:ext cx="6226985" cy="40671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C1099-BA30-AB3C-1006-0AC7B1250F91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233665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E27D2-2575-B641-A388-DA1F3394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651753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2102E-45A1-0366-1471-4B7CC802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</a:rPr>
              <a:t>Trees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1D0872-0974-8996-0D66-DB05E932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1525408"/>
            <a:ext cx="7369991" cy="52879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CAC73-81CE-2363-AD4A-84DA59FFE762}"/>
              </a:ext>
            </a:extLst>
          </p:cNvPr>
          <p:cNvSpPr txBox="1"/>
          <p:nvPr/>
        </p:nvSpPr>
        <p:spPr>
          <a:xfrm>
            <a:off x="7604492" y="6535626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94085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49BF-B50C-C0CF-811E-474DC6A6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AC0F-1041-28ED-1526-AD360392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D71A16-067C-5B9C-88AE-082A6648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00" y="1916832"/>
            <a:ext cx="7340600" cy="1549400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037D76-962A-C2F1-7846-691EBD8E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84" y="4005064"/>
            <a:ext cx="7086600" cy="217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1CAE7-4B14-528F-66A1-383DCD83B03F}"/>
              </a:ext>
            </a:extLst>
          </p:cNvPr>
          <p:cNvSpPr txBox="1"/>
          <p:nvPr/>
        </p:nvSpPr>
        <p:spPr>
          <a:xfrm>
            <a:off x="7604492" y="5865066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716960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D2FAF-2EBD-071F-BC0E-AB397AC8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5A39-627D-EC96-F6CB-1114E836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113D-37BF-A205-6FBC-A9F9DAFE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GB" sz="1900" dirty="0"/>
              <a:t>Validate clusters in external dataset</a:t>
            </a:r>
          </a:p>
          <a:p>
            <a:r>
              <a:rPr lang="en-GB" sz="1900" dirty="0"/>
              <a:t>Hypothesis generation</a:t>
            </a:r>
          </a:p>
          <a:p>
            <a:r>
              <a:rPr lang="en-GB" sz="1900" dirty="0"/>
              <a:t>Try running algorithms with many different “settings”</a:t>
            </a:r>
          </a:p>
          <a:p>
            <a:endParaRPr lang="en-GB" sz="1900" dirty="0"/>
          </a:p>
          <a:p>
            <a:endParaRPr lang="en-GB" sz="1900" dirty="0"/>
          </a:p>
          <a:p>
            <a:pPr marL="0" indent="0">
              <a:buNone/>
            </a:pPr>
            <a:endParaRPr lang="en-GB" sz="1900" dirty="0"/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8A49954F-30BC-9F0A-7FD8-41C57A03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722" y="1480858"/>
            <a:ext cx="5177790" cy="38962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E92329C-5C87-6076-6B6D-6F77C7BBA77F}"/>
              </a:ext>
            </a:extLst>
          </p:cNvPr>
          <p:cNvSpPr txBox="1">
            <a:spLocks/>
          </p:cNvSpPr>
          <p:nvPr/>
        </p:nvSpPr>
        <p:spPr bwMode="auto">
          <a:xfrm>
            <a:off x="512234" y="398463"/>
            <a:ext cx="11167533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GB" kern="0" dirty="0"/>
              <a:t>Utility of unsupervised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30009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13CFB-8373-F252-E962-B08C1B9A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E04-A232-CCF5-E42F-D383C788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012975E-EBFC-B7DA-BD60-FAAF7531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628800"/>
            <a:ext cx="8820980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0DCF8-1C8D-ED2C-E0B2-2A3310BF6673}"/>
              </a:ext>
            </a:extLst>
          </p:cNvPr>
          <p:cNvSpPr txBox="1"/>
          <p:nvPr/>
        </p:nvSpPr>
        <p:spPr>
          <a:xfrm>
            <a:off x="2495600" y="5589241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  <a:hlinkClick r:id="rId3"/>
              </a:rPr>
              <a:t>https://stats.stackexchange.com/questions/2691/making-sense-of-principal-component-analysis-eigenvectors-eigenvalues</a:t>
            </a:r>
            <a:endParaRPr lang="en-US" sz="1200" dirty="0">
              <a:solidFill>
                <a:srgbClr val="003E72"/>
              </a:solidFill>
              <a:latin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003E7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55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09ED-C1B6-58CD-1BD4-0D3CE6C1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9241-E446-4254-AE8F-BC4B02AD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5B5F-F2B6-DB75-8BB0-E5A84943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8176" y="1988567"/>
            <a:ext cx="8652321" cy="4067175"/>
          </a:xfrm>
        </p:spPr>
        <p:txBody>
          <a:bodyPr/>
          <a:lstStyle/>
          <a:p>
            <a:pPr lvl="1"/>
            <a:r>
              <a:rPr lang="en-GB" dirty="0">
                <a:hlinkClick r:id="rId2"/>
              </a:rPr>
              <a:t>https://github.com/neelsoumya/public_teaching_unsupervised_learning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3"/>
              </a:rPr>
              <a:t>https://www.statlearning.com/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4"/>
              </a:rPr>
              <a:t>https://cambiotraining.github.io/ml-unsupervised/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850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92E1-8EAB-7A3F-1BB6-830D1B713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BD0AA-83AE-D792-27FF-2AE28E9E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</p:spTree>
    <p:extLst>
      <p:ext uri="{BB962C8B-B14F-4D97-AF65-F5344CB8AC3E}">
        <p14:creationId xmlns:p14="http://schemas.microsoft.com/office/powerpoint/2010/main" val="131608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630C-9B4D-789E-F55F-5642844E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A8221-FA76-792D-EAC9-43C9D4A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</a:rPr>
              <a:t>Concept</a:t>
            </a:r>
          </a:p>
        </p:txBody>
      </p:sp>
      <p:pic>
        <p:nvPicPr>
          <p:cNvPr id="1026" name="Picture 2" descr="Variance%26Residuals">
            <a:extLst>
              <a:ext uri="{FF2B5EF4-FFF2-40B4-BE49-F238E27FC236}">
                <a16:creationId xmlns:a16="http://schemas.microsoft.com/office/drawing/2014/main" id="{855A97F6-7D05-BD81-7375-DA0487AE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06601" y="2338803"/>
            <a:ext cx="8178799" cy="30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30241-E657-674E-75B9-93EF9344654F}"/>
              </a:ext>
            </a:extLst>
          </p:cNvPr>
          <p:cNvSpPr txBox="1"/>
          <p:nvPr/>
        </p:nvSpPr>
        <p:spPr>
          <a:xfrm>
            <a:off x="5951984" y="6206249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https://</a:t>
            </a:r>
            <a:r>
              <a:rPr lang="en-US" sz="1200" dirty="0" err="1">
                <a:solidFill>
                  <a:srgbClr val="003E72"/>
                </a:solidFill>
                <a:latin typeface="Arial" panose="020B0604020202020204" pitchFamily="34" charset="0"/>
              </a:rPr>
              <a:t>www.simplilearn.com</a:t>
            </a: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/tutorials/machine-learning-tutorial/principal-component-analysis</a:t>
            </a:r>
          </a:p>
        </p:txBody>
      </p:sp>
    </p:spTree>
    <p:extLst>
      <p:ext uri="{BB962C8B-B14F-4D97-AF65-F5344CB8AC3E}">
        <p14:creationId xmlns:p14="http://schemas.microsoft.com/office/powerpoint/2010/main" val="181558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980FD-4074-3255-1036-7FDAEED8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BD40-5764-F722-BEFC-C9F4080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PCA</a:t>
            </a:r>
            <a:endParaRPr lang="en-GB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196F9B-423D-874C-91B9-1D3FC4F7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32" y="2336800"/>
            <a:ext cx="7772400" cy="1856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8E088-82BB-5E5E-5A0E-B0EF089FCB9B}"/>
              </a:ext>
            </a:extLst>
          </p:cNvPr>
          <p:cNvSpPr txBox="1"/>
          <p:nvPr/>
        </p:nvSpPr>
        <p:spPr>
          <a:xfrm>
            <a:off x="7604492" y="5816298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77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2271-99D1-0A65-3D2A-A10AE0B9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651753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CE58F-79FE-F5F8-E5F4-5690DB98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</a:rPr>
              <a:t>PCA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4FD4B49-F757-E67B-7E33-8EB30713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72" y="1675228"/>
            <a:ext cx="6462057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96077-1692-3A70-5DD5-655091248132}"/>
              </a:ext>
            </a:extLst>
          </p:cNvPr>
          <p:cNvSpPr txBox="1"/>
          <p:nvPr/>
        </p:nvSpPr>
        <p:spPr>
          <a:xfrm>
            <a:off x="7604492" y="6320354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003E72"/>
                </a:solidFill>
                <a:latin typeface="Arial" panose="020B0604020202020204" pitchFamily="34" charset="0"/>
              </a:rPr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82831036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13378</TotalTime>
  <Words>963</Words>
  <Application>Microsoft Macintosh PowerPoint</Application>
  <PresentationFormat>Widescreen</PresentationFormat>
  <Paragraphs>233</Paragraphs>
  <Slides>61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Aptos</vt:lpstr>
      <vt:lpstr>Arial</vt:lpstr>
      <vt:lpstr>Calibri</vt:lpstr>
      <vt:lpstr>Cambria Math</vt:lpstr>
      <vt:lpstr>Century Gothic</vt:lpstr>
      <vt:lpstr>blank</vt:lpstr>
      <vt:lpstr>Applied Unsupervised Machine Learning</vt:lpstr>
      <vt:lpstr>Types of Machine Learning</vt:lpstr>
      <vt:lpstr>Supervised Learning - Regression</vt:lpstr>
      <vt:lpstr>Unsupervised methods</vt:lpstr>
      <vt:lpstr>High-dimensional data</vt:lpstr>
      <vt:lpstr>High-dimensional data</vt:lpstr>
      <vt:lpstr>Concept</vt:lpstr>
      <vt:lpstr>PCA</vt:lpstr>
      <vt:lpstr>PCA</vt:lpstr>
      <vt:lpstr>PowerPoint Presentation</vt:lpstr>
      <vt:lpstr>PCA</vt:lpstr>
      <vt:lpstr>PCA</vt:lpstr>
      <vt:lpstr>PCA</vt:lpstr>
      <vt:lpstr>PCA</vt:lpstr>
      <vt:lpstr>PCA</vt:lpstr>
      <vt:lpstr>Scree plots (PRACTICAL)</vt:lpstr>
      <vt:lpstr>Interactive tool</vt:lpstr>
      <vt:lpstr>PowerPoint Presentation</vt:lpstr>
      <vt:lpstr>Case Study</vt:lpstr>
      <vt:lpstr>PowerPoint Presentation</vt:lpstr>
      <vt:lpstr>Visualizations can be misleading</vt:lpstr>
      <vt:lpstr>1. problems with communicating high dimensional data  2. high dimensions are difficult to visualize  </vt:lpstr>
      <vt:lpstr>Case study</vt:lpstr>
      <vt:lpstr>Applications to Large-Language Models</vt:lpstr>
      <vt:lpstr>PowerPoint Presentation</vt:lpstr>
      <vt:lpstr>Clustering</vt:lpstr>
      <vt:lpstr>K-means Clustering</vt:lpstr>
      <vt:lpstr>K-means Clustering</vt:lpstr>
      <vt:lpstr>PowerPoint Presentation</vt:lpstr>
      <vt:lpstr>PowerPoint Presentation</vt:lpstr>
      <vt:lpstr>K-means Clustering</vt:lpstr>
      <vt:lpstr>K-means Clustering</vt:lpstr>
      <vt:lpstr>K-means Clustering</vt:lpstr>
      <vt:lpstr>K-means Clustering</vt:lpstr>
      <vt:lpstr>Choice of initial centroids</vt:lpstr>
      <vt:lpstr>Choosing k</vt:lpstr>
      <vt:lpstr>Choosing k</vt:lpstr>
      <vt:lpstr>How to find the value of K</vt:lpstr>
      <vt:lpstr>Clustering Distances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Dissimilarity measures</vt:lpstr>
      <vt:lpstr>Dissimilarity measures</vt:lpstr>
      <vt:lpstr>Dissimilarity measures</vt:lpstr>
      <vt:lpstr>Dissimilarity measures</vt:lpstr>
      <vt:lpstr>Linkage function</vt:lpstr>
      <vt:lpstr>Defining “similarity” – between observations</vt:lpstr>
      <vt:lpstr>Defining “similarity”</vt:lpstr>
      <vt:lpstr>Defining “similarity” – between points &amp; clusters</vt:lpstr>
      <vt:lpstr>Defining “similarity”</vt:lpstr>
      <vt:lpstr>Linkage function</vt:lpstr>
      <vt:lpstr>Trees</vt:lpstr>
      <vt:lpstr>Decisions</vt:lpstr>
      <vt:lpstr>Validating clusters</vt:lpstr>
      <vt:lpstr>Resources</vt:lpstr>
      <vt:lpstr>Validating clusters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Soumya Banerjee</dc:creator>
  <cp:lastModifiedBy>Soumya Banerjee</cp:lastModifiedBy>
  <cp:revision>43</cp:revision>
  <dcterms:created xsi:type="dcterms:W3CDTF">2025-07-16T14:56:56Z</dcterms:created>
  <dcterms:modified xsi:type="dcterms:W3CDTF">2025-08-07T13:18:53Z</dcterms:modified>
</cp:coreProperties>
</file>